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8796" autoAdjust="0"/>
  </p:normalViewPr>
  <p:slideViewPr>
    <p:cSldViewPr snapToGrid="0">
      <p:cViewPr varScale="1">
        <p:scale>
          <a:sx n="100" d="100"/>
          <a:sy n="100" d="100"/>
        </p:scale>
        <p:origin x="11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3B1D6-4657-4D7C-95BD-0FFA2ED3311D}" type="datetimeFigureOut">
              <a:rPr lang="en-US" smtClean="0"/>
              <a:t>4/4/2018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D5B19-5C4C-4F5E-8A2B-2E4665CB41A1}" type="slidenum">
              <a:rPr lang="en-US" smtClean="0"/>
              <a:t>‹#›</a:t>
            </a:fld>
            <a:endParaRPr lang="en-US"/>
          </a:p>
        </p:txBody>
      </p:sp>
    </p:spTree>
    <p:extLst>
      <p:ext uri="{BB962C8B-B14F-4D97-AF65-F5344CB8AC3E}">
        <p14:creationId xmlns:p14="http://schemas.microsoft.com/office/powerpoint/2010/main" val="422958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cms.gov/Research-Statistics-Data-and-Systems/Statistics-Trends-and-Reports/NationalHealthExpendData/Downloads/quickref.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cms.gov/Research-Statistics-Data-and-Systems/Statistics-Trends-and-Reports/NationalHealthExpendData/Downloads/quickref.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bea.gov/regional/downloadzip.cf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bea.gov/regional/downloadzip.cf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bea.gov/regional/downloadzip.cf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 typeface="Arial" panose="020B0604020202020204" pitchFamily="34" charset="0"/>
              <a:buNone/>
            </a:pPr>
            <a:r>
              <a:rPr lang="en-US" altLang="en-US" sz="1200" b="1" dirty="0" smtClean="0"/>
              <a:t>Source:</a:t>
            </a:r>
            <a:r>
              <a:rPr lang="en-US" altLang="en-US" sz="1200" dirty="0" smtClean="0"/>
              <a:t> Centers for Medicare &amp; Medicaid Services, </a:t>
            </a:r>
            <a:r>
              <a:rPr lang="en-US" altLang="en-US" sz="1200" i="1" dirty="0" smtClean="0">
                <a:hlinkClick r:id="rId3"/>
              </a:rPr>
              <a:t>Health Expenditures by State of Residence</a:t>
            </a:r>
            <a:r>
              <a:rPr lang="en-US" altLang="en-US" sz="1200" i="1" dirty="0" smtClean="0"/>
              <a:t>:</a:t>
            </a:r>
            <a:r>
              <a:rPr lang="en-US" altLang="en-US" sz="1200" i="1" baseline="0" dirty="0" smtClean="0"/>
              <a:t> </a:t>
            </a:r>
            <a:r>
              <a:rPr lang="en-US" altLang="en-US" sz="1200" i="1" dirty="0" smtClean="0"/>
              <a:t>https://www.cms.gov/Research-Statistics-Data-and-Systems/Statistics-Trends-and-Reports/NationalHealthExpendData/NationalHealthAccountsStateHealthAccountsResidence.html</a:t>
            </a:r>
            <a:r>
              <a:rPr lang="en-US" altLang="en-US" sz="1200" dirty="0" smtClean="0"/>
              <a:t>, 2017. </a:t>
            </a:r>
          </a:p>
          <a:p>
            <a:pPr eaLnBrk="1" hangingPunct="1">
              <a:spcBef>
                <a:spcPct val="0"/>
              </a:spcBef>
              <a:buFont typeface="Arial" panose="020B0604020202020204" pitchFamily="34" charset="0"/>
              <a:buNone/>
            </a:pPr>
            <a:r>
              <a:rPr lang="en-US" altLang="en-US" sz="1200" b="1" dirty="0" smtClean="0"/>
              <a:t>Note:</a:t>
            </a:r>
            <a:r>
              <a:rPr lang="en-US" altLang="en-US" sz="1200" dirty="0" smtClean="0"/>
              <a:t> Expenditure estimates include all personal health care spending. Personal health care includes a wide range of health care services (e.g., physician and hospital services), drugs and medical supplies, but exclude other types of health care-related spending, such as health care-related research, government public health activity, and government administration and the net cost of private health insurance.</a:t>
            </a:r>
            <a:r>
              <a:rPr lang="en-US" altLang="en-US" sz="1200" dirty="0" smtClean="0">
                <a:solidFill>
                  <a:srgbClr val="1C1C1C"/>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3</a:t>
            </a:fld>
            <a:endParaRPr lang="en-US"/>
          </a:p>
        </p:txBody>
      </p:sp>
    </p:spTree>
    <p:extLst>
      <p:ext uri="{BB962C8B-B14F-4D97-AF65-F5344CB8AC3E}">
        <p14:creationId xmlns:p14="http://schemas.microsoft.com/office/powerpoint/2010/main" val="1533318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b="1" dirty="0" smtClean="0">
                <a:solidFill>
                  <a:srgbClr val="1C1C1C"/>
                </a:solidFill>
              </a:rPr>
              <a:t>Source</a:t>
            </a:r>
            <a:r>
              <a:rPr lang="en-US" altLang="en-US" sz="1200" b="1" dirty="0" smtClean="0">
                <a:solidFill>
                  <a:srgbClr val="000000"/>
                </a:solidFill>
                <a:ea typeface="ＭＳ Ｐゴシック" panose="020B0600070205080204" pitchFamily="34" charset="-128"/>
              </a:rPr>
              <a:t>:</a:t>
            </a:r>
            <a:r>
              <a:rPr lang="en-US" altLang="en-US" sz="1200" b="1" dirty="0" smtClean="0">
                <a:ea typeface="ＭＳ Ｐゴシック" panose="020B0600070205080204" pitchFamily="34" charset="-128"/>
              </a:rPr>
              <a:t> </a:t>
            </a:r>
            <a:r>
              <a:rPr lang="en-US" altLang="en-US" sz="1200" dirty="0" smtClean="0">
                <a:ea typeface="ＭＳ Ｐゴシック" panose="020B0600070205080204" pitchFamily="34" charset="-128"/>
              </a:rPr>
              <a:t>Data from </a:t>
            </a:r>
            <a:r>
              <a:rPr lang="en-US" altLang="en-US" sz="1200" dirty="0" smtClean="0"/>
              <a:t>Centers for Medicare &amp; Medicaid Services, </a:t>
            </a:r>
            <a:r>
              <a:rPr lang="en-US" altLang="en-US" sz="1200" i="1" dirty="0" smtClean="0">
                <a:hlinkClick r:id="rId3"/>
              </a:rPr>
              <a:t>Health Expenditures by State of Residence</a:t>
            </a:r>
            <a:r>
              <a:rPr lang="en-US" altLang="en-US" sz="1200" dirty="0" smtClean="0"/>
              <a:t>, 2017. </a:t>
            </a:r>
          </a:p>
          <a:p>
            <a:pPr eaLnBrk="1" hangingPunct="1">
              <a:spcBef>
                <a:spcPct val="0"/>
              </a:spcBef>
              <a:buFontTx/>
              <a:buNone/>
            </a:pPr>
            <a:r>
              <a:rPr lang="en-US" altLang="en-US" sz="1200" b="1" dirty="0" smtClean="0"/>
              <a:t>Notes:</a:t>
            </a:r>
            <a:r>
              <a:rPr lang="en-US" altLang="en-US" sz="1200" dirty="0" smtClean="0"/>
              <a:t> Hospital services include all services billed for by hospitals, including room and board, ancillary charges, services of resident physicians, inpatient pharmacy, and hospital-based nursing home and home health care. Physician and other professional services include all services provided by physicians and laboratories, private-duty nurses, chiropractors, podiatrists, optometrists, and physical, occupational, and speech therapists. Drugs and other medical nondurable equipment include prescription and nonprescription drugs, and medical sundries. Nursing home, home health, and other personal care services include spending for Medicaid home- and community-based waivers; care provided in residential care facilities; ambulance services; school health and worksite health care. Dental include services delivered in offices of dentists.  Durable medical equipment includes retail sales of items such as contact lenses, eyeglasses, and other ophthalmic products; surgical and orthopedic products; hearing aids; and wheelchairs.  For full definitions, see </a:t>
            </a:r>
            <a:r>
              <a:rPr lang="en-US" altLang="en-US" sz="1200" dirty="0" smtClean="0">
                <a:hlinkClick r:id="rId4"/>
              </a:rPr>
              <a:t>http://www.cms.gov/Research-Statistics-Data-and-Systems/Statistics-Trends-and-Reports/NationalHealthExpendData/Downloads/quickref.pdf</a:t>
            </a:r>
            <a:r>
              <a:rPr lang="en-US" altLang="en-US" sz="12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12</a:t>
            </a:fld>
            <a:endParaRPr lang="en-US"/>
          </a:p>
        </p:txBody>
      </p:sp>
    </p:spTree>
    <p:extLst>
      <p:ext uri="{BB962C8B-B14F-4D97-AF65-F5344CB8AC3E}">
        <p14:creationId xmlns:p14="http://schemas.microsoft.com/office/powerpoint/2010/main" val="412312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b="1" dirty="0" smtClean="0">
                <a:solidFill>
                  <a:srgbClr val="1C1C1C"/>
                </a:solidFill>
              </a:rPr>
              <a:t>Source</a:t>
            </a:r>
            <a:r>
              <a:rPr lang="en-US" altLang="en-US" sz="1200" b="1" dirty="0" smtClean="0">
                <a:solidFill>
                  <a:srgbClr val="000000"/>
                </a:solidFill>
                <a:ea typeface="ＭＳ Ｐゴシック" panose="020B0600070205080204" pitchFamily="34" charset="-128"/>
              </a:rPr>
              <a:t>:</a:t>
            </a:r>
            <a:r>
              <a:rPr lang="en-US" altLang="en-US" sz="1200" b="1" dirty="0" smtClean="0">
                <a:ea typeface="ＭＳ Ｐゴシック" panose="020B0600070205080204" pitchFamily="34" charset="-128"/>
              </a:rPr>
              <a:t> </a:t>
            </a:r>
            <a:r>
              <a:rPr lang="en-US" altLang="en-US" sz="1200" dirty="0" smtClean="0">
                <a:ea typeface="ＭＳ Ｐゴシック" panose="020B0600070205080204" pitchFamily="34" charset="-128"/>
              </a:rPr>
              <a:t>Data from </a:t>
            </a:r>
            <a:r>
              <a:rPr lang="en-US" altLang="en-US" sz="1200" dirty="0" smtClean="0"/>
              <a:t>Centers for Medicare &amp; Medicaid Services, </a:t>
            </a:r>
            <a:r>
              <a:rPr lang="en-US" altLang="en-US" sz="1200" i="1" dirty="0" smtClean="0">
                <a:hlinkClick r:id="rId3"/>
              </a:rPr>
              <a:t>Health Expenditures by State of Residence</a:t>
            </a:r>
            <a:r>
              <a:rPr lang="en-US" altLang="en-US" sz="1200" dirty="0" smtClean="0"/>
              <a:t>, 2017. </a:t>
            </a:r>
          </a:p>
          <a:p>
            <a:pPr eaLnBrk="1" hangingPunct="1">
              <a:spcBef>
                <a:spcPct val="0"/>
              </a:spcBef>
              <a:buFontTx/>
              <a:buNone/>
            </a:pPr>
            <a:r>
              <a:rPr lang="en-US" altLang="en-US" sz="1200" b="1" dirty="0" smtClean="0"/>
              <a:t>Notes:</a:t>
            </a:r>
            <a:r>
              <a:rPr lang="en-US" altLang="en-US" sz="1200" dirty="0" smtClean="0"/>
              <a:t> Hospital services include all services billed for by hospitals, including room and board, ancillary charges, services of resident physicians, inpatient pharmacy, and hospital-based nursing home and home health care. Physician and other professional services include all services provided by physicians and laboratories, private-duty nurses, chiropractors, podiatrists, optometrists, and physical, occupational and speech therapists. Drugs and other medical nondurable equipment includes prescription and nonprescription drugs and medical sundries. Nursing home, home health, and other personal care services include spending for Medicaid home- and community-based waivers; care provided in residential care facilities; ambulance services; school health and worksite health care. Dental </a:t>
            </a:r>
            <a:r>
              <a:rPr lang="en-US" altLang="en-US" sz="1200" dirty="0" err="1" smtClean="0"/>
              <a:t>inclues</a:t>
            </a:r>
            <a:r>
              <a:rPr lang="en-US" altLang="en-US" sz="1200" dirty="0" smtClean="0"/>
              <a:t> all services delivered in offices of dentists.  Durable medical equipment includes retail sales of items such as contact lenses, eyeglasses and other ophthalmic products; surgical and orthopedic products; hearing aids; and wheelchairs.  For full definitions, see </a:t>
            </a:r>
            <a:r>
              <a:rPr lang="en-US" altLang="en-US" sz="1200" dirty="0" smtClean="0">
                <a:hlinkClick r:id="rId4"/>
              </a:rPr>
              <a:t>http://www.cms.gov/Research-Statistics-Data-and-Systems/Statistics-Trends-and-Reports/NationalHealthExpendData/Downloads/quickref.pdf</a:t>
            </a:r>
            <a:r>
              <a:rPr lang="en-US" altLang="en-US" sz="12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13</a:t>
            </a:fld>
            <a:endParaRPr lang="en-US"/>
          </a:p>
        </p:txBody>
      </p:sp>
    </p:spTree>
    <p:extLst>
      <p:ext uri="{BB962C8B-B14F-4D97-AF65-F5344CB8AC3E}">
        <p14:creationId xmlns:p14="http://schemas.microsoft.com/office/powerpoint/2010/main" val="264003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b="1" dirty="0" smtClean="0">
                <a:solidFill>
                  <a:srgbClr val="1C1C1C"/>
                </a:solidFill>
              </a:rPr>
              <a:t>Source</a:t>
            </a:r>
            <a:r>
              <a:rPr lang="en-US" altLang="en-US" sz="1200" b="1" dirty="0" smtClean="0">
                <a:solidFill>
                  <a:srgbClr val="000000"/>
                </a:solidFill>
                <a:ea typeface="ＭＳ Ｐゴシック" panose="020B0600070205080204" pitchFamily="34" charset="-128"/>
              </a:rPr>
              <a:t>:</a:t>
            </a:r>
            <a:r>
              <a:rPr lang="en-US" altLang="en-US" sz="1200" b="1" dirty="0" smtClean="0">
                <a:ea typeface="ＭＳ Ｐゴシック" panose="020B0600070205080204" pitchFamily="34" charset="-128"/>
              </a:rPr>
              <a:t> </a:t>
            </a:r>
            <a:r>
              <a:rPr lang="en-US" altLang="en-US" sz="1200" dirty="0" smtClean="0">
                <a:ea typeface="ＭＳ Ｐゴシック" panose="020B0600070205080204" pitchFamily="34" charset="-128"/>
              </a:rPr>
              <a:t>Data from </a:t>
            </a:r>
            <a:r>
              <a:rPr lang="en-US" altLang="en-US" sz="1200" dirty="0" smtClean="0"/>
              <a:t>Centers for Medicare &amp; Medicaid Services, </a:t>
            </a:r>
            <a:r>
              <a:rPr lang="en-US" altLang="en-US" sz="1200" i="1" dirty="0" smtClean="0">
                <a:hlinkClick r:id="rId3"/>
              </a:rPr>
              <a:t>Health Expenditures by State of Residence</a:t>
            </a:r>
            <a:r>
              <a:rPr lang="en-US" altLang="en-US" sz="1200" dirty="0" smtClean="0"/>
              <a:t>, 2017. </a:t>
            </a:r>
          </a:p>
          <a:p>
            <a:pPr eaLnBrk="1" hangingPunct="1">
              <a:spcBef>
                <a:spcPct val="0"/>
              </a:spcBef>
              <a:buFont typeface="Arial" panose="020B0604020202020204" pitchFamily="34" charset="0"/>
              <a:buNone/>
            </a:pPr>
            <a:r>
              <a:rPr lang="en-US" altLang="en-US" sz="1200" b="1" dirty="0" smtClean="0"/>
              <a:t>Note:</a:t>
            </a:r>
            <a:r>
              <a:rPr lang="en-US" altLang="en-US" sz="1200" dirty="0" smtClean="0"/>
              <a:t> Expenditure estimates include all personal health care spending. Personal health care includes a wide range of health care services (e.g., physician and hospital services), drugs and medical supplies, but exclude other types of health care-related spending, such as health care-related research, government public health activity, and government administration and the net cost of private health insurance.</a:t>
            </a:r>
            <a:r>
              <a:rPr lang="en-US" altLang="en-US" sz="1200" dirty="0" smtClean="0">
                <a:solidFill>
                  <a:srgbClr val="1C1C1C"/>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4</a:t>
            </a:fld>
            <a:endParaRPr lang="en-US"/>
          </a:p>
        </p:txBody>
      </p:sp>
    </p:spTree>
    <p:extLst>
      <p:ext uri="{BB962C8B-B14F-4D97-AF65-F5344CB8AC3E}">
        <p14:creationId xmlns:p14="http://schemas.microsoft.com/office/powerpoint/2010/main" val="412929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b="1" dirty="0" smtClean="0">
                <a:solidFill>
                  <a:srgbClr val="1C1C1C"/>
                </a:solidFill>
              </a:rPr>
              <a:t>Source</a:t>
            </a:r>
            <a:r>
              <a:rPr lang="en-US" altLang="en-US" sz="1200" b="1" dirty="0" smtClean="0">
                <a:solidFill>
                  <a:srgbClr val="000000"/>
                </a:solidFill>
                <a:ea typeface="ＭＳ Ｐゴシック" panose="020B0600070205080204" pitchFamily="34" charset="-128"/>
              </a:rPr>
              <a:t>:</a:t>
            </a:r>
            <a:r>
              <a:rPr lang="en-US" altLang="en-US" sz="1200" b="1" dirty="0" smtClean="0">
                <a:ea typeface="ＭＳ Ｐゴシック" panose="020B0600070205080204" pitchFamily="34" charset="-128"/>
              </a:rPr>
              <a:t> </a:t>
            </a:r>
            <a:r>
              <a:rPr lang="en-US" altLang="en-US" sz="1200" dirty="0" smtClean="0">
                <a:ea typeface="ＭＳ Ｐゴシック" panose="020B0600070205080204" pitchFamily="34" charset="-128"/>
              </a:rPr>
              <a:t>Data from </a:t>
            </a:r>
            <a:r>
              <a:rPr lang="en-US" altLang="en-US" sz="1200" dirty="0" smtClean="0"/>
              <a:t>Centers for Medicare &amp; Medicaid Services, </a:t>
            </a:r>
            <a:r>
              <a:rPr lang="en-US" altLang="en-US" sz="1200" i="1" dirty="0" smtClean="0">
                <a:hlinkClick r:id="rId3"/>
              </a:rPr>
              <a:t>Health Expenditures by State of Residence</a:t>
            </a:r>
            <a:r>
              <a:rPr lang="en-US" altLang="en-US" sz="1200" dirty="0" smtClean="0"/>
              <a:t>, 2017. </a:t>
            </a:r>
          </a:p>
          <a:p>
            <a:pPr eaLnBrk="1" hangingPunct="1">
              <a:spcBef>
                <a:spcPct val="0"/>
              </a:spcBef>
              <a:buFont typeface="Arial" panose="020B0604020202020204" pitchFamily="34" charset="0"/>
              <a:buNone/>
            </a:pPr>
            <a:r>
              <a:rPr lang="en-US" altLang="en-US" sz="1200" b="1" dirty="0" smtClean="0"/>
              <a:t>Note:</a:t>
            </a:r>
            <a:r>
              <a:rPr lang="en-US" altLang="en-US" sz="1200" dirty="0" smtClean="0"/>
              <a:t> Expenditure estimates include all personal health care spending. Personal health care includes a wide range of health care services (e.g., physician and hospital services), drugs and medical supplies, but exclude other types of health care-related spending, such as health care-related research, government public health activity, and government administration and the net cost of private health insurance.</a:t>
            </a:r>
            <a:r>
              <a:rPr lang="en-US" altLang="en-US" sz="1200" dirty="0" smtClean="0">
                <a:solidFill>
                  <a:srgbClr val="1C1C1C"/>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5</a:t>
            </a:fld>
            <a:endParaRPr lang="en-US"/>
          </a:p>
        </p:txBody>
      </p:sp>
    </p:spTree>
    <p:extLst>
      <p:ext uri="{BB962C8B-B14F-4D97-AF65-F5344CB8AC3E}">
        <p14:creationId xmlns:p14="http://schemas.microsoft.com/office/powerpoint/2010/main" val="75840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buFont typeface="Arial" panose="020B0604020202020204" pitchFamily="34" charset="0"/>
              <a:buNone/>
              <a:defRPr/>
            </a:pPr>
            <a:r>
              <a:rPr lang="en-US" altLang="en-US" sz="1200" b="1" kern="1200" dirty="0" smtClean="0">
                <a:solidFill>
                  <a:schemeClr val="tx1"/>
                </a:solidFill>
                <a:latin typeface="+mn-lt"/>
                <a:ea typeface="+mn-ea"/>
                <a:cs typeface="+mn-cs"/>
              </a:rPr>
              <a:t>Sources:</a:t>
            </a:r>
            <a:r>
              <a:rPr lang="en-US" altLang="en-US" sz="1200" kern="1200" dirty="0" smtClean="0">
                <a:solidFill>
                  <a:schemeClr val="tx1"/>
                </a:solidFill>
                <a:latin typeface="+mn-lt"/>
                <a:ea typeface="+mn-ea"/>
                <a:cs typeface="+mn-cs"/>
              </a:rPr>
              <a:t> Centers for Medicare &amp; Medicaid Services (CMS), </a:t>
            </a:r>
            <a:r>
              <a:rPr lang="en-US" altLang="en-US" sz="1200" i="1" kern="1200" dirty="0" smtClean="0">
                <a:solidFill>
                  <a:schemeClr val="tx1"/>
                </a:solidFill>
                <a:latin typeface="+mn-lt"/>
                <a:ea typeface="+mn-ea"/>
                <a:cs typeface="+mn-cs"/>
                <a:hlinkClick r:id="rId3"/>
              </a:rPr>
              <a:t>Health Expenditures by State of Residence</a:t>
            </a:r>
            <a:r>
              <a:rPr lang="en-US" altLang="en-US" sz="1200" kern="1200" dirty="0" smtClean="0">
                <a:solidFill>
                  <a:schemeClr val="tx1"/>
                </a:solidFill>
                <a:latin typeface="+mn-lt"/>
                <a:ea typeface="+mn-ea"/>
                <a:cs typeface="+mn-cs"/>
              </a:rPr>
              <a:t>, 2017; U.S. Bureau of Economic Analysis (BEA), </a:t>
            </a:r>
            <a:r>
              <a:rPr lang="en-US" sz="1200" u="sng" kern="1200" dirty="0" smtClean="0">
                <a:solidFill>
                  <a:schemeClr val="tx1"/>
                </a:solidFill>
                <a:latin typeface="+mn-lt"/>
                <a:ea typeface="+mn-ea"/>
                <a:cs typeface="+mn-cs"/>
                <a:hlinkClick r:id="rId4"/>
              </a:rPr>
              <a:t>http://www.bea.gov/regional/downloadzip.cfm</a:t>
            </a:r>
            <a:r>
              <a:rPr lang="en-US" sz="1200" kern="1200" dirty="0" smtClean="0">
                <a:solidFill>
                  <a:schemeClr val="tx1"/>
                </a:solidFill>
                <a:latin typeface="+mn-lt"/>
                <a:ea typeface="+mn-ea"/>
                <a:cs typeface="+mn-cs"/>
              </a:rPr>
              <a:t>, 2017.  </a:t>
            </a:r>
          </a:p>
          <a:p>
            <a:pPr algn="l">
              <a:spcBef>
                <a:spcPct val="0"/>
              </a:spcBef>
              <a:buFont typeface="Arial" panose="020B0604020202020204" pitchFamily="34" charset="0"/>
              <a:buNone/>
              <a:defRPr/>
            </a:pPr>
            <a:r>
              <a:rPr lang="en-US" sz="1200" b="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t>
            </a:r>
            <a:r>
              <a:rPr lang="en-US" altLang="en-US" sz="1200" kern="1200" dirty="0" smtClean="0">
                <a:solidFill>
                  <a:schemeClr val="tx1"/>
                </a:solidFill>
                <a:latin typeface="+mn-lt"/>
                <a:ea typeface="+mn-ea"/>
                <a:cs typeface="+mn-cs"/>
              </a:rPr>
              <a:t>GSP is the state-level equivalent of gross domestic product (GDP), and is the sum of the GDP originating in all the industries in a state.</a:t>
            </a:r>
            <a:r>
              <a:rPr lang="en-US" altLang="en-US" sz="1200" dirty="0" smtClean="0"/>
              <a:t> Health care expenditure estimates include all personal health care spending. Personal health care includes a wide range of health care services (e.g., physician and hospital services), drugs and medical supplies, but exclude other types of health care-related spending, such as health care-related research, government public health activity, and government administration and the net cost of private health insurance.</a:t>
            </a:r>
            <a:r>
              <a:rPr lang="en-US" altLang="en-US" sz="1200" dirty="0" smtClean="0">
                <a:solidFill>
                  <a:srgbClr val="1C1C1C"/>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6</a:t>
            </a:fld>
            <a:endParaRPr lang="en-US"/>
          </a:p>
        </p:txBody>
      </p:sp>
    </p:spTree>
    <p:extLst>
      <p:ext uri="{BB962C8B-B14F-4D97-AF65-F5344CB8AC3E}">
        <p14:creationId xmlns:p14="http://schemas.microsoft.com/office/powerpoint/2010/main" val="136608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 typeface="Arial" panose="020B0604020202020204" pitchFamily="34" charset="0"/>
              <a:buNone/>
              <a:defRPr/>
            </a:pPr>
            <a:r>
              <a:rPr lang="en-US" sz="1200" b="1" kern="1200" dirty="0" smtClean="0">
                <a:solidFill>
                  <a:schemeClr val="tx1"/>
                </a:solidFill>
                <a:latin typeface="+mn-lt"/>
                <a:ea typeface="+mn-ea"/>
                <a:cs typeface="+mn-cs"/>
              </a:rPr>
              <a:t>Sources</a:t>
            </a:r>
            <a:r>
              <a:rPr lang="en-US" sz="1200" kern="1200" dirty="0" smtClean="0">
                <a:solidFill>
                  <a:schemeClr val="tx1"/>
                </a:solidFill>
                <a:latin typeface="+mn-lt"/>
                <a:ea typeface="+mn-ea"/>
                <a:cs typeface="+mn-cs"/>
              </a:rPr>
              <a:t>: </a:t>
            </a:r>
            <a:r>
              <a:rPr lang="en-US" altLang="en-US" sz="1200" kern="1200" dirty="0" smtClean="0">
                <a:solidFill>
                  <a:prstClr val="black"/>
                </a:solidFill>
                <a:latin typeface="+mn-lt"/>
                <a:ea typeface="+mn-ea"/>
                <a:cs typeface="+mn-cs"/>
              </a:rPr>
              <a:t>Centers for Medicare &amp; Medicaid Services, </a:t>
            </a:r>
            <a:r>
              <a:rPr lang="en-US" altLang="en-US" sz="1200" i="1" kern="1200" dirty="0" smtClean="0">
                <a:solidFill>
                  <a:prstClr val="black"/>
                </a:solidFill>
                <a:latin typeface="+mn-lt"/>
                <a:ea typeface="+mn-ea"/>
                <a:cs typeface="+mn-cs"/>
                <a:hlinkClick r:id="rId3"/>
              </a:rPr>
              <a:t>Health Expenditures by State of Residence</a:t>
            </a:r>
            <a:r>
              <a:rPr lang="en-US" altLang="en-US" sz="1200" kern="1200" dirty="0" smtClean="0">
                <a:solidFill>
                  <a:prstClr val="black"/>
                </a:solidFill>
                <a:latin typeface="+mn-lt"/>
                <a:ea typeface="+mn-ea"/>
                <a:cs typeface="+mn-cs"/>
              </a:rPr>
              <a:t>, 2017; U.S. </a:t>
            </a:r>
            <a:r>
              <a:rPr lang="en-US" sz="1200" kern="1200" dirty="0" smtClean="0">
                <a:solidFill>
                  <a:schemeClr val="tx1"/>
                </a:solidFill>
                <a:latin typeface="+mn-lt"/>
                <a:ea typeface="+mn-ea"/>
                <a:cs typeface="+mn-cs"/>
              </a:rPr>
              <a:t>Bureau of Economic Analysis</a:t>
            </a:r>
            <a:r>
              <a:rPr lang="en-US" alt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http://www.bea.gov/regional/downloadzip.cfm</a:t>
            </a:r>
            <a:r>
              <a:rPr lang="en-US" sz="1200" u="sng"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2017. </a:t>
            </a:r>
          </a:p>
          <a:p>
            <a:pPr>
              <a:spcBef>
                <a:spcPct val="0"/>
              </a:spcBef>
              <a:buFont typeface="Arial" panose="020B0604020202020204" pitchFamily="34" charset="0"/>
              <a:buNone/>
              <a:defRPr/>
            </a:pPr>
            <a:r>
              <a:rPr lang="en-US" sz="1200" b="1" dirty="0" smtClean="0"/>
              <a:t>Notes:</a:t>
            </a:r>
            <a:r>
              <a:rPr lang="en-US" sz="1200" dirty="0" smtClean="0"/>
              <a:t> </a:t>
            </a:r>
            <a:r>
              <a:rPr lang="en-US" altLang="en-US" sz="1200" dirty="0" smtClean="0"/>
              <a:t>GSP is the state-level equivalent of gross domestic product (GDP), and is the sum of the GDP originating in all the industries in a state. Health care expenditure estimates include all personal health care spending. Personal health care includes a wide range of health care services (e.g., physician and hospital services), drugs and medical supplies, but exclude other types of health care-related spending, such as health care-related research, government public health activity, and government administration and the net cost of private health insurance.</a:t>
            </a:r>
            <a:r>
              <a:rPr lang="en-US" altLang="en-US" sz="1200" dirty="0" smtClean="0">
                <a:solidFill>
                  <a:srgbClr val="1C1C1C"/>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7</a:t>
            </a:fld>
            <a:endParaRPr lang="en-US"/>
          </a:p>
        </p:txBody>
      </p:sp>
    </p:spTree>
    <p:extLst>
      <p:ext uri="{BB962C8B-B14F-4D97-AF65-F5344CB8AC3E}">
        <p14:creationId xmlns:p14="http://schemas.microsoft.com/office/powerpoint/2010/main" val="71799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 typeface="Arial" panose="020B0604020202020204" pitchFamily="34" charset="0"/>
              <a:buNone/>
              <a:defRPr/>
            </a:pPr>
            <a:r>
              <a:rPr lang="en-US" sz="1200" b="1" kern="1200" dirty="0" smtClean="0">
                <a:solidFill>
                  <a:schemeClr val="tx1"/>
                </a:solidFill>
                <a:latin typeface="+mn-lt"/>
                <a:ea typeface="+mn-ea"/>
                <a:cs typeface="+mn-cs"/>
              </a:rPr>
              <a:t>Sources</a:t>
            </a:r>
            <a:r>
              <a:rPr lang="en-US" sz="1200" kern="1200" dirty="0" smtClean="0">
                <a:solidFill>
                  <a:schemeClr val="tx1"/>
                </a:solidFill>
                <a:latin typeface="+mn-lt"/>
                <a:ea typeface="+mn-ea"/>
                <a:cs typeface="+mn-cs"/>
              </a:rPr>
              <a:t>: </a:t>
            </a:r>
            <a:r>
              <a:rPr lang="en-US" altLang="en-US" sz="1200" kern="1200" dirty="0" smtClean="0">
                <a:solidFill>
                  <a:prstClr val="black"/>
                </a:solidFill>
                <a:latin typeface="+mn-lt"/>
                <a:ea typeface="+mn-ea"/>
                <a:cs typeface="+mn-cs"/>
              </a:rPr>
              <a:t>Centers for Medicare &amp; Medicaid Services, </a:t>
            </a:r>
            <a:r>
              <a:rPr lang="en-US" altLang="en-US" sz="1200" i="1" kern="1200" dirty="0" smtClean="0">
                <a:solidFill>
                  <a:prstClr val="black"/>
                </a:solidFill>
                <a:latin typeface="+mn-lt"/>
                <a:ea typeface="+mn-ea"/>
                <a:cs typeface="+mn-cs"/>
                <a:hlinkClick r:id="rId3"/>
              </a:rPr>
              <a:t>Health Expenditures by State of Residence</a:t>
            </a:r>
            <a:r>
              <a:rPr lang="en-US" altLang="en-US" sz="1200" kern="1200" dirty="0" smtClean="0">
                <a:solidFill>
                  <a:prstClr val="black"/>
                </a:solidFill>
                <a:latin typeface="+mn-lt"/>
                <a:ea typeface="+mn-ea"/>
                <a:cs typeface="+mn-cs"/>
              </a:rPr>
              <a:t>, 2017; U.S. </a:t>
            </a:r>
            <a:r>
              <a:rPr lang="en-US" sz="1200" kern="1200" dirty="0" smtClean="0">
                <a:solidFill>
                  <a:schemeClr val="tx1"/>
                </a:solidFill>
                <a:latin typeface="+mn-lt"/>
                <a:ea typeface="+mn-ea"/>
                <a:cs typeface="+mn-cs"/>
              </a:rPr>
              <a:t>Bureau of Economic Analysis</a:t>
            </a:r>
            <a:r>
              <a:rPr lang="en-US" alt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http://www.bea.gov/regional/downloadzip.cfm</a:t>
            </a:r>
            <a:r>
              <a:rPr lang="en-US" sz="1200" u="sng"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2017. </a:t>
            </a:r>
          </a:p>
          <a:p>
            <a:pPr>
              <a:spcBef>
                <a:spcPct val="0"/>
              </a:spcBef>
              <a:buFont typeface="Arial" panose="020B0604020202020204" pitchFamily="34" charset="0"/>
              <a:buNone/>
              <a:defRPr/>
            </a:pPr>
            <a:r>
              <a:rPr lang="en-US" sz="1200" b="1" dirty="0" smtClean="0"/>
              <a:t>Notes:</a:t>
            </a:r>
            <a:r>
              <a:rPr lang="en-US" sz="1200" dirty="0" smtClean="0"/>
              <a:t> </a:t>
            </a:r>
            <a:r>
              <a:rPr lang="en-US" altLang="en-US" sz="1200" dirty="0" smtClean="0"/>
              <a:t>GSP is the state-level equivalent of gross domestic product (GDP), and is the sum of the GDP originating in all the industries in a state. Health care expenditure estimates include all personal health care spending. Personal health care includes a wide range of health care services (e.g., physician and hospital services), drugs and medical supplies, but exclude other types of health care-related spending, such as health care-related research, government public health activity, and government administration and the net cost of private health insurance.</a:t>
            </a:r>
            <a:r>
              <a:rPr lang="en-US" altLang="en-US" sz="1200" dirty="0" smtClean="0">
                <a:solidFill>
                  <a:srgbClr val="1C1C1C"/>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8</a:t>
            </a:fld>
            <a:endParaRPr lang="en-US"/>
          </a:p>
        </p:txBody>
      </p:sp>
    </p:spTree>
    <p:extLst>
      <p:ext uri="{BB962C8B-B14F-4D97-AF65-F5344CB8AC3E}">
        <p14:creationId xmlns:p14="http://schemas.microsoft.com/office/powerpoint/2010/main" val="424782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b="1" dirty="0" smtClean="0">
                <a:solidFill>
                  <a:srgbClr val="1C1C1C"/>
                </a:solidFill>
              </a:rPr>
              <a:t>Source</a:t>
            </a:r>
            <a:r>
              <a:rPr lang="en-US" altLang="en-US" sz="1200" b="1" dirty="0" smtClean="0">
                <a:solidFill>
                  <a:srgbClr val="000000"/>
                </a:solidFill>
                <a:ea typeface="ＭＳ Ｐゴシック" panose="020B0600070205080204" pitchFamily="34" charset="-128"/>
              </a:rPr>
              <a:t>:</a:t>
            </a:r>
            <a:r>
              <a:rPr lang="en-US" altLang="en-US" sz="1200" b="1" dirty="0" smtClean="0">
                <a:ea typeface="ＭＳ Ｐゴシック" panose="020B0600070205080204" pitchFamily="34" charset="-128"/>
              </a:rPr>
              <a:t> </a:t>
            </a:r>
            <a:r>
              <a:rPr lang="en-US" altLang="en-US" sz="1200" dirty="0" smtClean="0">
                <a:ea typeface="ＭＳ Ｐゴシック" panose="020B0600070205080204" pitchFamily="34" charset="-128"/>
              </a:rPr>
              <a:t>Data from </a:t>
            </a:r>
            <a:r>
              <a:rPr lang="en-US" altLang="en-US" sz="1200" dirty="0" smtClean="0"/>
              <a:t>Centers for Medicare &amp; Medicaid Services, </a:t>
            </a:r>
            <a:r>
              <a:rPr lang="en-US" altLang="en-US" sz="1200" i="1" dirty="0" smtClean="0">
                <a:hlinkClick r:id="rId3"/>
              </a:rPr>
              <a:t>Health Expenditures by State of Residence</a:t>
            </a:r>
            <a:r>
              <a:rPr lang="en-US" altLang="en-US" sz="1200" dirty="0" smtClean="0"/>
              <a:t>, 2017. </a:t>
            </a:r>
          </a:p>
          <a:p>
            <a:pPr eaLnBrk="1" hangingPunct="1">
              <a:spcBef>
                <a:spcPct val="0"/>
              </a:spcBef>
              <a:buFont typeface="Arial" panose="020B0604020202020204" pitchFamily="34" charset="0"/>
              <a:buNone/>
            </a:pPr>
            <a:r>
              <a:rPr lang="en-US" altLang="en-US" sz="1200" b="1" dirty="0" smtClean="0"/>
              <a:t>Note:</a:t>
            </a:r>
            <a:r>
              <a:rPr lang="en-US" altLang="en-US" sz="1200" dirty="0" smtClean="0"/>
              <a:t> Expenditure estimates include all personal health care spending. Personal health care includes a wide range of health care services (e.g., physician and hospital services), drugs and medical supplies, but exclude other types of health care-related spending, such as health care-related research, government public health activity, and government administration and the net cost of private health insurance.</a:t>
            </a:r>
            <a:r>
              <a:rPr lang="en-US" altLang="en-US" sz="1200" dirty="0" smtClean="0">
                <a:solidFill>
                  <a:srgbClr val="1C1C1C"/>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9</a:t>
            </a:fld>
            <a:endParaRPr lang="en-US"/>
          </a:p>
        </p:txBody>
      </p:sp>
    </p:spTree>
    <p:extLst>
      <p:ext uri="{BB962C8B-B14F-4D97-AF65-F5344CB8AC3E}">
        <p14:creationId xmlns:p14="http://schemas.microsoft.com/office/powerpoint/2010/main" val="182819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b="1" dirty="0" smtClean="0">
                <a:solidFill>
                  <a:srgbClr val="1C1C1C"/>
                </a:solidFill>
              </a:rPr>
              <a:t>Source</a:t>
            </a:r>
            <a:r>
              <a:rPr lang="en-US" altLang="en-US" sz="1200" b="1" dirty="0" smtClean="0">
                <a:solidFill>
                  <a:srgbClr val="000000"/>
                </a:solidFill>
                <a:ea typeface="ＭＳ Ｐゴシック" panose="020B0600070205080204" pitchFamily="34" charset="-128"/>
              </a:rPr>
              <a:t>:</a:t>
            </a:r>
            <a:r>
              <a:rPr lang="en-US" altLang="en-US" sz="1200" b="1" dirty="0" smtClean="0">
                <a:ea typeface="ＭＳ Ｐゴシック" panose="020B0600070205080204" pitchFamily="34" charset="-128"/>
              </a:rPr>
              <a:t> </a:t>
            </a:r>
            <a:r>
              <a:rPr lang="en-US" altLang="en-US" sz="1200" dirty="0" smtClean="0">
                <a:ea typeface="ＭＳ Ｐゴシック" panose="020B0600070205080204" pitchFamily="34" charset="-128"/>
              </a:rPr>
              <a:t>Data from </a:t>
            </a:r>
            <a:r>
              <a:rPr lang="en-US" altLang="en-US" sz="1200" dirty="0" smtClean="0"/>
              <a:t>Centers for Medicare &amp; Medicaid Services, </a:t>
            </a:r>
            <a:r>
              <a:rPr lang="en-US" altLang="en-US" sz="1200" i="1" dirty="0" smtClean="0">
                <a:hlinkClick r:id="rId3"/>
              </a:rPr>
              <a:t>Health Expenditures by State of Residence</a:t>
            </a:r>
            <a:r>
              <a:rPr lang="en-US" altLang="en-US" sz="1200" dirty="0" smtClean="0"/>
              <a:t>, 2017. </a:t>
            </a:r>
          </a:p>
          <a:p>
            <a:pPr eaLnBrk="1" hangingPunct="1">
              <a:spcBef>
                <a:spcPct val="0"/>
              </a:spcBef>
              <a:buFont typeface="Arial" panose="020B0604020202020204" pitchFamily="34" charset="0"/>
              <a:buNone/>
            </a:pPr>
            <a:r>
              <a:rPr lang="en-US" altLang="en-US" sz="1200" b="1" dirty="0" smtClean="0"/>
              <a:t>Note:</a:t>
            </a:r>
            <a:r>
              <a:rPr lang="en-US" altLang="en-US" sz="1200" dirty="0" smtClean="0"/>
              <a:t> Expenditure estimates include all personal health care spending. Personal health care includes a wide range of health care services (e.g., physician and hospital services), drugs and medical supplies, but exclude other types of health care-related spending, such as health care-related research, government public health activity, and government administration and the net cost of private health insurance.</a:t>
            </a:r>
            <a:r>
              <a:rPr lang="en-US" altLang="en-US" sz="1200" dirty="0" smtClean="0">
                <a:solidFill>
                  <a:srgbClr val="1C1C1C"/>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10</a:t>
            </a:fld>
            <a:endParaRPr lang="en-US"/>
          </a:p>
        </p:txBody>
      </p:sp>
    </p:spTree>
    <p:extLst>
      <p:ext uri="{BB962C8B-B14F-4D97-AF65-F5344CB8AC3E}">
        <p14:creationId xmlns:p14="http://schemas.microsoft.com/office/powerpoint/2010/main" val="366431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b="1" dirty="0" smtClean="0">
                <a:solidFill>
                  <a:srgbClr val="1C1C1C"/>
                </a:solidFill>
              </a:rPr>
              <a:t>Source</a:t>
            </a:r>
            <a:r>
              <a:rPr lang="en-US" altLang="en-US" sz="1200" b="1" dirty="0" smtClean="0">
                <a:solidFill>
                  <a:srgbClr val="000000"/>
                </a:solidFill>
                <a:ea typeface="ＭＳ Ｐゴシック" panose="020B0600070205080204" pitchFamily="34" charset="-128"/>
              </a:rPr>
              <a:t>:</a:t>
            </a:r>
            <a:r>
              <a:rPr lang="en-US" altLang="en-US" sz="1200" b="1" dirty="0" smtClean="0">
                <a:ea typeface="ＭＳ Ｐゴシック" panose="020B0600070205080204" pitchFamily="34" charset="-128"/>
              </a:rPr>
              <a:t> </a:t>
            </a:r>
            <a:r>
              <a:rPr lang="en-US" altLang="en-US" sz="1200" dirty="0" smtClean="0">
                <a:ea typeface="ＭＳ Ｐゴシック" panose="020B0600070205080204" pitchFamily="34" charset="-128"/>
              </a:rPr>
              <a:t>Data from </a:t>
            </a:r>
            <a:r>
              <a:rPr lang="en-US" altLang="en-US" sz="1200" dirty="0" smtClean="0"/>
              <a:t>Centers for Medicare &amp; Medicaid Services, </a:t>
            </a:r>
            <a:r>
              <a:rPr lang="en-US" altLang="en-US" sz="1200" i="1" dirty="0" smtClean="0">
                <a:hlinkClick r:id="rId3"/>
              </a:rPr>
              <a:t>Health Expenditures by State of Residence</a:t>
            </a:r>
            <a:r>
              <a:rPr lang="en-US" altLang="en-US" sz="1200" dirty="0" smtClean="0"/>
              <a:t>, 2017. </a:t>
            </a:r>
          </a:p>
          <a:p>
            <a:pPr eaLnBrk="1" hangingPunct="1">
              <a:spcBef>
                <a:spcPct val="0"/>
              </a:spcBef>
              <a:buFont typeface="Arial" panose="020B0604020202020204" pitchFamily="34" charset="0"/>
              <a:buNone/>
            </a:pPr>
            <a:r>
              <a:rPr lang="en-US" altLang="en-US" sz="1200" b="1" dirty="0" smtClean="0"/>
              <a:t>Note:</a:t>
            </a:r>
            <a:r>
              <a:rPr lang="en-US" altLang="en-US" sz="1200" dirty="0" smtClean="0"/>
              <a:t> Expenditure estimates include all personal health care spending. Personal health care includes a wide range of health care services (e.g., physician and hospital services), drugs and medical supplies, but exclude other types of health care-related spending, such as health care-related research, government public health activity, and government administration and the net cost of private health insurance.</a:t>
            </a:r>
            <a:r>
              <a:rPr lang="en-US" altLang="en-US" sz="1200" dirty="0" smtClean="0">
                <a:solidFill>
                  <a:srgbClr val="1C1C1C"/>
                </a:solidFill>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7D5B19-5C4C-4F5E-8A2B-2E4665CB41A1}" type="slidenum">
              <a:rPr lang="en-US" smtClean="0"/>
              <a:t>11</a:t>
            </a:fld>
            <a:endParaRPr lang="en-US"/>
          </a:p>
        </p:txBody>
      </p:sp>
    </p:spTree>
    <p:extLst>
      <p:ext uri="{BB962C8B-B14F-4D97-AF65-F5344CB8AC3E}">
        <p14:creationId xmlns:p14="http://schemas.microsoft.com/office/powerpoint/2010/main" val="12357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531D82-166B-4C96-9989-BB2479B137F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128094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531D82-166B-4C96-9989-BB2479B137F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199124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531D82-166B-4C96-9989-BB2479B137F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239283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531D82-166B-4C96-9989-BB2479B137F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186965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31D82-166B-4C96-9989-BB2479B137F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38337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531D82-166B-4C96-9989-BB2479B137F2}"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258417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531D82-166B-4C96-9989-BB2479B137F2}"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83009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531D82-166B-4C96-9989-BB2479B137F2}"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361638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31D82-166B-4C96-9989-BB2479B137F2}"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295303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31D82-166B-4C96-9989-BB2479B137F2}"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220866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31D82-166B-4C96-9989-BB2479B137F2}"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9523C-59CB-4933-A142-52060BC8AB45}" type="slidenum">
              <a:rPr lang="en-US" smtClean="0"/>
              <a:t>‹#›</a:t>
            </a:fld>
            <a:endParaRPr lang="en-US"/>
          </a:p>
        </p:txBody>
      </p:sp>
    </p:spTree>
    <p:extLst>
      <p:ext uri="{BB962C8B-B14F-4D97-AF65-F5344CB8AC3E}">
        <p14:creationId xmlns:p14="http://schemas.microsoft.com/office/powerpoint/2010/main" val="200451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31D82-166B-4C96-9989-BB2479B137F2}" type="datetimeFigureOut">
              <a:rPr lang="en-US" smtClean="0"/>
              <a:t>4/4/2018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9523C-59CB-4933-A142-52060BC8AB45}" type="slidenum">
              <a:rPr lang="en-US" smtClean="0"/>
              <a:t>‹#›</a:t>
            </a:fld>
            <a:endParaRPr lang="en-US"/>
          </a:p>
        </p:txBody>
      </p:sp>
    </p:spTree>
    <p:extLst>
      <p:ext uri="{BB962C8B-B14F-4D97-AF65-F5344CB8AC3E}">
        <p14:creationId xmlns:p14="http://schemas.microsoft.com/office/powerpoint/2010/main" val="2555359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2" y="0"/>
            <a:ext cx="8875059" cy="6858000"/>
          </a:xfrm>
          <a:prstGeom prst="rect">
            <a:avLst/>
          </a:prstGeom>
        </p:spPr>
      </p:pic>
    </p:spTree>
    <p:extLst>
      <p:ext uri="{BB962C8B-B14F-4D97-AF65-F5344CB8AC3E}">
        <p14:creationId xmlns:p14="http://schemas.microsoft.com/office/powerpoint/2010/main" val="62597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27692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4291699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56362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14386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3026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09557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20229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40640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15569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85491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68753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5350581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1303</Words>
  <Application>Microsoft Office PowerPoint</Application>
  <PresentationFormat>On-screen Show (4:3)</PresentationFormat>
  <Paragraphs>33</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Stephany Fong</dc:creator>
  <cp:lastModifiedBy>Stephany Fong</cp:lastModifiedBy>
  <cp:revision>5</cp:revision>
  <dcterms:created xsi:type="dcterms:W3CDTF">2018-04-04T15:55:03Z</dcterms:created>
  <dcterms:modified xsi:type="dcterms:W3CDTF">2018-04-04T16:03:22Z</dcterms:modified>
</cp:coreProperties>
</file>